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5" r:id="rId2"/>
    <p:sldId id="268" r:id="rId3"/>
    <p:sldId id="277" r:id="rId4"/>
    <p:sldId id="279" r:id="rId5"/>
    <p:sldId id="304" r:id="rId6"/>
    <p:sldId id="305" r:id="rId7"/>
    <p:sldId id="306" r:id="rId8"/>
    <p:sldId id="311" r:id="rId9"/>
    <p:sldId id="273" r:id="rId10"/>
    <p:sldId id="307" r:id="rId11"/>
    <p:sldId id="308" r:id="rId12"/>
    <p:sldId id="309" r:id="rId13"/>
    <p:sldId id="310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0000"/>
    <a:srgbClr val="233C7B"/>
    <a:srgbClr val="92D050"/>
    <a:srgbClr val="C5E0B4"/>
    <a:srgbClr val="94B67E"/>
    <a:srgbClr val="A9D18E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1"/>
    <p:restoredTop sz="94694"/>
  </p:normalViewPr>
  <p:slideViewPr>
    <p:cSldViewPr snapToGrid="0" snapToObjects="1">
      <p:cViewPr varScale="1">
        <p:scale>
          <a:sx n="152" d="100"/>
          <a:sy n="152" d="100"/>
        </p:scale>
        <p:origin x="54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yeon kim" userId="3216811d71a907b7" providerId="LiveId" clId="{1CB6AC4E-3B46-4C47-BC6B-0AC879BE58E7}"/>
    <pc:docChg chg="undo custSel addSld delSld modSld sldOrd">
      <pc:chgData name="hoyeon kim" userId="3216811d71a907b7" providerId="LiveId" clId="{1CB6AC4E-3B46-4C47-BC6B-0AC879BE58E7}" dt="2025-12-08T10:12:45.017" v="13922" actId="20577"/>
      <pc:docMkLst>
        <pc:docMk/>
      </pc:docMkLst>
      <pc:sldChg chg="addSp delSp modSp add mod">
        <pc:chgData name="hoyeon kim" userId="3216811d71a907b7" providerId="LiveId" clId="{1CB6AC4E-3B46-4C47-BC6B-0AC879BE58E7}" dt="2025-12-08T10:12:45.017" v="13922" actId="20577"/>
        <pc:sldMkLst>
          <pc:docMk/>
          <pc:sldMk cId="1453005032" sldId="311"/>
        </pc:sldMkLst>
        <pc:spChg chg="mod">
          <ac:chgData name="hoyeon kim" userId="3216811d71a907b7" providerId="LiveId" clId="{1CB6AC4E-3B46-4C47-BC6B-0AC879BE58E7}" dt="2025-12-08T10:12:45.017" v="13922" actId="20577"/>
          <ac:spMkLst>
            <pc:docMk/>
            <pc:sldMk cId="1453005032" sldId="311"/>
            <ac:spMk id="9" creationId="{DB391FDB-6B40-0D54-4FEB-602D11B2C686}"/>
          </ac:spMkLst>
        </pc:spChg>
        <pc:grpChg chg="del">
          <ac:chgData name="hoyeon kim" userId="3216811d71a907b7" providerId="LiveId" clId="{1CB6AC4E-3B46-4C47-BC6B-0AC879BE58E7}" dt="2025-12-08T06:18:55.324" v="13276" actId="478"/>
          <ac:grpSpMkLst>
            <pc:docMk/>
            <pc:sldMk cId="1453005032" sldId="311"/>
            <ac:grpSpMk id="4" creationId="{BC637BD7-5912-1D09-F5E5-EF74DA6EE31E}"/>
          </ac:grpSpMkLst>
        </pc:grpChg>
        <pc:graphicFrameChg chg="add del mod">
          <ac:chgData name="hoyeon kim" userId="3216811d71a907b7" providerId="LiveId" clId="{1CB6AC4E-3B46-4C47-BC6B-0AC879BE58E7}" dt="2025-12-08T10:10:07.297" v="13278" actId="478"/>
          <ac:graphicFrameMkLst>
            <pc:docMk/>
            <pc:sldMk cId="1453005032" sldId="311"/>
            <ac:graphicFrameMk id="3" creationId="{616F29D0-6A92-F6F1-FBBA-BF003E8BD56F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98C21-E635-CC49-8584-7CCA16EC2233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591EC-CCA3-A542-B3E9-042ACB635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92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icone.com/solutions/automotive-cybersecurity-solution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uments.vicone.com/reports/shifting-gears-2025-automotive-cybersecurity-report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1064668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yberBattleSi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microsoft/DefenderBench" TargetMode="External"/><Relationship Id="rId4" Type="http://schemas.openxmlformats.org/officeDocument/2006/relationships/hyperlink" Target="https://github.com/terranovafr/C-CyberBattleSim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1064668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1064668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26C7-9231-19E6-91F2-69F4FE59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51773-9CFD-C0B3-3C97-D8780C287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899CB-85C6-0354-4891-25AB3DDAB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1E63E8-34C6-706E-EBF1-D489DAF75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0490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4E2C-B486-6412-A27E-A93FA8D6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C9D64D-C539-6EBC-3D67-5E26A870A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C381EA-B566-193C-83C0-D770A9AB5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Physical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43537-5B76-287D-DDC9-F0388A73B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67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BF833-985A-3961-7612-98E2DA75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BE66BF-6C52-3EC1-9D18-E021DC63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92FF40-1FF0-8583-BE0C-DFC9BCAEE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Physical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953FC-8E3A-7987-B3BD-F96A1C240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730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BBDF7-4456-A1DA-1063-20E580CF0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B9274A-0CB0-63FF-1CB6-51B631953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4CC8FA-4A95-3C8C-904E-A9710A40B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Physical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8C476-E87D-33AF-08D1-1CD6B2BC5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684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A737A-426D-4353-7316-D6C46A418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5E2DB2-A521-5C14-3C98-5B1560BE4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621401-7692-335C-0756-D34977925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Physical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F0385-8033-155B-BB59-A79B20250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455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0DDD-1C76-1737-040C-35DA6393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A406AD-0C00-FA0B-5967-B9E5A32FA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403EE4-25F1-33F6-8F5E-D0870F0E5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hlinkClick r:id="rId3"/>
              </a:rPr>
              <a:t>https://vicone.com/solutions/automotive-cybersecurity-solutions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hlinkClick r:id="rId4"/>
              </a:rPr>
              <a:t>https://documents.vicone.com/reports/shifting-gears-2025-automotive-cybersecurity-report.pdf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94D15-FDE8-B099-D4CB-0F9E3870A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72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61490-77D9-B263-DC77-E8AD3C36A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0D326E-3CC0-1D28-0C5D-A5E387148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944948-7D55-1B29-31E1-53254906A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C58C6-C90D-5C02-63B4-EAE8B91DB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343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7E4A-8CD9-78C5-691B-F3073A31C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89A0EA-EDCB-D711-0DCF-89E97C917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997797-493A-5D90-4AED-2FC99532D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Revisiting Automotive Attack Surfaces: a Practitioners’ Perspective </a:t>
            </a:r>
            <a:r>
              <a:rPr lang="en-US" altLang="ko-KR" sz="1200" dirty="0">
                <a:hlinkClick r:id="rId3"/>
              </a:rPr>
              <a:t>https://ieeexplore.ieee.org/stamp/stamp.jsp?tp=&amp;arnumber=10646688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BF9F3-B69C-3423-6A33-0126ED02E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240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D03C-060B-248D-78B0-494A483B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A50267-27EB-30E3-C05E-08FEF05EF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08FD9D-16F0-2C0C-DB80-9228148E4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altLang="ko-KR" sz="1200" dirty="0"/>
              <a:t>CyberBattleSim (</a:t>
            </a:r>
            <a:r>
              <a:rPr lang="sv-SE" altLang="ko-KR" sz="1200" dirty="0">
                <a:hlinkClick r:id="rId3"/>
              </a:rPr>
              <a:t>https://github.com/microsoft/CyberBattleSim</a:t>
            </a:r>
            <a:r>
              <a:rPr lang="sv-SE" altLang="ko-KR" sz="1200" dirty="0"/>
              <a:t>)</a:t>
            </a:r>
          </a:p>
          <a:p>
            <a:r>
              <a:rPr lang="sv-SE" altLang="ko-KR" sz="1200" dirty="0"/>
              <a:t>C-CyberBattleSim (</a:t>
            </a:r>
            <a:r>
              <a:rPr lang="sv-SE" altLang="ko-KR" sz="1200" dirty="0">
                <a:hlinkClick r:id="rId4"/>
              </a:rPr>
              <a:t>https://github.com/terranovafr/C-CyberBattleSim</a:t>
            </a:r>
            <a:r>
              <a:rPr lang="sv-SE" altLang="ko-KR" sz="1200" dirty="0"/>
              <a:t>)</a:t>
            </a:r>
          </a:p>
          <a:p>
            <a:r>
              <a:rPr lang="sv-SE" altLang="ko-KR" sz="1200" dirty="0"/>
              <a:t>DefenderBench </a:t>
            </a:r>
            <a:r>
              <a:rPr lang="sv-SE" altLang="ko-KR" dirty="0"/>
              <a:t>(</a:t>
            </a:r>
            <a:r>
              <a:rPr lang="sv-SE" altLang="ko-KR" dirty="0">
                <a:hlinkClick r:id="rId5"/>
              </a:rPr>
              <a:t>https://github.com/microsoft/DefenderBench</a:t>
            </a:r>
            <a:r>
              <a:rPr lang="sv-SE" altLang="ko-KR" dirty="0"/>
              <a:t>)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F0BAB7-9E27-2AC1-1AEB-9FC9D3497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755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3820-F272-6B51-1CC2-C6080C1F3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7E6F8F-CD8C-AF50-3ACF-B159A6965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FD853F-82B6-5BB2-F84B-792332685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Revisiting Automotive Attack Surfaces: a Practitioners’ Perspective </a:t>
            </a:r>
            <a:r>
              <a:rPr lang="en-US" altLang="ko-KR" sz="1200" dirty="0">
                <a:hlinkClick r:id="rId3"/>
              </a:rPr>
              <a:t>https://ieeexplore.ieee.org/stamp/stamp.jsp?tp=&amp;arnumber=10646688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E4B7F-B835-752F-3CF1-71544CB5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910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505D1-B10B-1431-60B4-0D6D9F8DE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567F7-7994-055E-9574-DD014A347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27C358-BF38-2CC0-8E18-EB85ECD33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Revisiting Automotive Attack Surfaces: a Practitioners’ Perspective </a:t>
            </a:r>
            <a:r>
              <a:rPr lang="en-US" altLang="ko-KR" sz="1200" dirty="0">
                <a:hlinkClick r:id="rId3"/>
              </a:rPr>
              <a:t>https://ieeexplore.ieee.org/stamp/stamp.jsp?tp=&amp;arnumber=10646688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2A25B-BFE6-8978-906B-205C772F3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02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8939F-73F1-1B5E-BF57-FB44FB9B2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512F12-4300-783B-14D1-1F1CE0CBE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6B9DBB-DA90-62D2-3FD4-8B0A52A11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Physical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163B2-9B2E-8BE7-05FE-3B0F4FEAD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563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299AD-D5F1-565E-3B36-7C585A06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5A5274-99D8-A0B5-5726-3404179C9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1B2E1A-C099-E4D9-C070-9336F8BCE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Physical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DE4C0-6D9B-5094-D4BE-F1A9ACFEF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00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08A55-D41D-6047-A590-25638D399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2AA132-133C-9F48-94F1-09ACBCC05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D3F86-7CD7-E74A-A0A8-050E29C6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2F2D-5C3E-C947-8154-6A832B5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740F9-C5D1-C74B-ABA2-EF48328C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9B5D58-5CDA-BC41-AB1A-D77CB55327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5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D1F1B-AF42-164D-9459-4F25360D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9A9A7-BFF5-4443-9650-649253ACD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96386-D027-064B-B257-D0062CCC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5FE47-2882-C843-A095-F24D57F3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1D768-E8DE-AB45-BC9D-CA0D9144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36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2C7B1-1268-444D-ADA6-0B3E62D0F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F5687-B5B9-C649-93EC-5F5A05BEA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1C9FE-B873-F947-AA76-654AD880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9F3E6-2550-3744-8084-BAAC57EB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0DE30-E14F-B94E-9A72-9CFF5D66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08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51E8B-A886-3D4A-A74E-2F5D3BEB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F0D63-A56D-5F4A-A8A4-E678FCB1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D7F52-3EA9-C44A-9F96-B1FC9608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CDBFF-F35A-E24F-9439-D08E542E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B62D1-40A2-8D4D-890E-27C4CC66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AA5E9C4-1BFD-5C4B-AD38-302083D04B0D}"/>
              </a:ext>
            </a:extLst>
          </p:cNvPr>
          <p:cNvCxnSpPr>
            <a:cxnSpLocks/>
          </p:cNvCxnSpPr>
          <p:nvPr userDrawn="1"/>
        </p:nvCxnSpPr>
        <p:spPr>
          <a:xfrm>
            <a:off x="0" y="7901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CEEF7-3931-8E44-B5DD-F8CFC099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C07AB-B771-BC45-A508-DEBD94800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EDEAD-3BD3-6D4F-A0F4-F136D003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595CE-5745-E942-9128-A014F589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E5B72-D7A2-E849-955E-FE0BF2E6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006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7449-205B-2C42-8801-0A089B5A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504DC-3580-8E48-BF47-49CDB94AA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09C5EC-8F73-C64D-8F3F-FDAE3125C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9B815-8110-054C-8ED6-00DEA7CD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2D33E-5ECE-8246-B644-62762880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15C489-3808-D540-9938-587121D2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277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D178-6BFC-F54E-AF72-6445FE39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E5EAC-9BBE-D948-BB5E-0951F82B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77220-38B3-6543-AF4A-D9410F1E6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F46BA8-C5E3-244E-81CF-F8BCDD9EB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3BC0CC-63C2-8E4F-8D8B-9BD36BB6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DD650-C7F2-264D-A035-9C4F6C8D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71044C-E307-254B-B393-8A6A15EE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39C1C3-52C7-0D43-8932-5D85C852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44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AFD54-C264-F14D-A3E9-417117FB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953E78-5412-2541-81A1-55F0EFAF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2F6B6D-8A22-6D4D-BC5E-3B47CA76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D1262-504A-394E-8B65-5AE130C8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24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7CE46C-F8B4-CA41-B229-721F8142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DAA624-3905-CD49-919D-C4DC3BD0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1EE56-66CA-1348-A690-4F7FFDC2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62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1826-AD9D-7941-B12A-96F23315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487D9-5EA0-F44E-9640-35F1F110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C86CC-49CC-544F-82BC-7B4DF31DB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26FB5-933B-694E-884C-2F5F557E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F1A69A-8015-3E4F-851F-2DE3C466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38882-AFF4-B743-AE46-2D390EB5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01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145EF-2F9B-894D-AF30-471D196D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A2EE1A-A7A8-564F-B557-255F3C910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D8C8AF-2FED-3749-9CAC-69B81AB98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2883B-592A-824A-8221-D12C2A76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86897-FB95-F148-A399-6FD96186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0F08D-B24E-694E-A82F-4AE18D6A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43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2B671B-5B85-6145-8B50-123B395E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E76A1-C7BA-3B40-AC02-F74F25872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0B7A9-74BB-1F49-8466-3781818EA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B219A-6123-3441-8507-4B5844034668}" type="datetimeFigureOut">
              <a:rPr kumimoji="1" lang="ko-KR" altLang="en-US" smtClean="0"/>
              <a:t>2025-12-08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FEF0-7780-204A-9105-6C3AC2DC9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E6A1C-3E8D-1949-8A1A-6A15ED65A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5EBB14-2CC6-C44F-9C67-2295EE3CED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6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4C454-82DC-7E00-DA78-56A0A9951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8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48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48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4800" b="1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DF653-F516-F436-839A-3858BC78F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2025311610 </a:t>
            </a:r>
            <a:r>
              <a:rPr lang="ko-KR" altLang="en-US" sz="2000" dirty="0"/>
              <a:t>김호연</a:t>
            </a:r>
          </a:p>
        </p:txBody>
      </p:sp>
    </p:spTree>
    <p:extLst>
      <p:ext uri="{BB962C8B-B14F-4D97-AF65-F5344CB8AC3E}">
        <p14:creationId xmlns:p14="http://schemas.microsoft.com/office/powerpoint/2010/main" val="317178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ADD7-E86D-D9D7-8A15-76191445C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4C1695-8A78-C40E-24FB-175D5B40FE82}"/>
              </a:ext>
            </a:extLst>
          </p:cNvPr>
          <p:cNvGrpSpPr/>
          <p:nvPr/>
        </p:nvGrpSpPr>
        <p:grpSpPr>
          <a:xfrm>
            <a:off x="181150" y="3756765"/>
            <a:ext cx="4023903" cy="2739820"/>
            <a:chOff x="0" y="2773014"/>
            <a:chExt cx="4023903" cy="27398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7FE7B99-EBA0-235C-5431-B759DE5C6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01"/>
            <a:stretch>
              <a:fillRect/>
            </a:stretch>
          </p:blipFill>
          <p:spPr>
            <a:xfrm>
              <a:off x="0" y="2773014"/>
              <a:ext cx="4023903" cy="265429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3F211F-0899-6B26-5A68-D2BDBF4868B2}"/>
                </a:ext>
              </a:extLst>
            </p:cNvPr>
            <p:cNvSpPr txBox="1"/>
            <p:nvPr/>
          </p:nvSpPr>
          <p:spPr>
            <a:xfrm>
              <a:off x="424201" y="5194364"/>
              <a:ext cx="2963679" cy="318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Simulation Environment</a:t>
              </a:r>
              <a:endParaRPr lang="ko-KR" altLang="en-US" sz="1400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AFA5DD-9FD4-2AC9-3938-1701140BAC09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중간 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A. Base RL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Random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Rlue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-Base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Deep Q-Learning (Best)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Q-Tabular Learning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C021E-C08C-2D95-05BA-91B5EA6D9DF9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80079D8-8CB2-6EB6-8C76-3D3952B4F0B1}"/>
              </a:ext>
            </a:extLst>
          </p:cNvPr>
          <p:cNvGrpSpPr/>
          <p:nvPr/>
        </p:nvGrpSpPr>
        <p:grpSpPr>
          <a:xfrm>
            <a:off x="4082545" y="1115047"/>
            <a:ext cx="7928305" cy="5397347"/>
            <a:chOff x="5366971" y="1669342"/>
            <a:chExt cx="6475156" cy="437723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7D65B3-98D6-71C3-1A1C-E5AE579A9710}"/>
                </a:ext>
              </a:extLst>
            </p:cNvPr>
            <p:cNvGrpSpPr/>
            <p:nvPr/>
          </p:nvGrpSpPr>
          <p:grpSpPr>
            <a:xfrm>
              <a:off x="5366971" y="3806493"/>
              <a:ext cx="3173572" cy="2240080"/>
              <a:chOff x="3130437" y="4370320"/>
              <a:chExt cx="3173572" cy="224008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6FB1DF1-BE25-B58D-B9B0-38079A912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17881"/>
              <a:stretch>
                <a:fillRect/>
              </a:stretch>
            </p:blipFill>
            <p:spPr>
              <a:xfrm>
                <a:off x="3130437" y="4370320"/>
                <a:ext cx="3173572" cy="193230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CF45F3-B1DD-6004-80F0-7B1A2A8CD004}"/>
                  </a:ext>
                </a:extLst>
              </p:cNvPr>
              <p:cNvSpPr txBox="1"/>
              <p:nvPr/>
            </p:nvSpPr>
            <p:spPr>
              <a:xfrm>
                <a:off x="3717102" y="6302623"/>
                <a:ext cx="20002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Deep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Q-Learning</a:t>
                </a:r>
                <a:endParaRPr lang="ko-KR" altLang="en-US" sz="14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D6C740A-9B2E-96ED-B056-D60D0D8FE85D}"/>
                </a:ext>
              </a:extLst>
            </p:cNvPr>
            <p:cNvGrpSpPr/>
            <p:nvPr/>
          </p:nvGrpSpPr>
          <p:grpSpPr>
            <a:xfrm>
              <a:off x="8668555" y="3799188"/>
              <a:ext cx="3173572" cy="2234564"/>
              <a:chOff x="7793122" y="4445477"/>
              <a:chExt cx="3173572" cy="223456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59462D9D-4075-3CAD-1E57-8B1B936A2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7966"/>
              <a:stretch>
                <a:fillRect/>
              </a:stretch>
            </p:blipFill>
            <p:spPr>
              <a:xfrm>
                <a:off x="7793122" y="4445477"/>
                <a:ext cx="3173572" cy="193430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0314AA-29B1-4797-79EC-F692F352E6B5}"/>
                  </a:ext>
                </a:extLst>
              </p:cNvPr>
              <p:cNvSpPr txBox="1"/>
              <p:nvPr/>
            </p:nvSpPr>
            <p:spPr>
              <a:xfrm>
                <a:off x="8379787" y="6372264"/>
                <a:ext cx="20002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Q-Tabular Learning</a:t>
                </a:r>
                <a:endParaRPr lang="ko-KR" altLang="en-US" sz="140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49DFB8A-BA56-2C26-C851-B4A7C04AA738}"/>
                </a:ext>
              </a:extLst>
            </p:cNvPr>
            <p:cNvGrpSpPr/>
            <p:nvPr/>
          </p:nvGrpSpPr>
          <p:grpSpPr>
            <a:xfrm>
              <a:off x="5366971" y="1669342"/>
              <a:ext cx="3173572" cy="2255106"/>
              <a:chOff x="3095705" y="1986941"/>
              <a:chExt cx="3173572" cy="225510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E7E27FF-58BC-F4DA-1C51-A72D4A80B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18515"/>
              <a:stretch>
                <a:fillRect/>
              </a:stretch>
            </p:blipFill>
            <p:spPr>
              <a:xfrm>
                <a:off x="3095705" y="1986941"/>
                <a:ext cx="3173572" cy="1947329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77581-EA31-26CF-1A53-35D9A441129D}"/>
                  </a:ext>
                </a:extLst>
              </p:cNvPr>
              <p:cNvSpPr txBox="1"/>
              <p:nvPr/>
            </p:nvSpPr>
            <p:spPr>
              <a:xfrm>
                <a:off x="3682370" y="3934270"/>
                <a:ext cx="20002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Random</a:t>
                </a:r>
                <a:endParaRPr lang="ko-KR" altLang="en-US" sz="1400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FBB524B-8B94-40DB-63BA-D9F614C660EE}"/>
                </a:ext>
              </a:extLst>
            </p:cNvPr>
            <p:cNvGrpSpPr/>
            <p:nvPr/>
          </p:nvGrpSpPr>
          <p:grpSpPr>
            <a:xfrm>
              <a:off x="8668555" y="1669342"/>
              <a:ext cx="3173572" cy="2255106"/>
              <a:chOff x="7763016" y="2062097"/>
              <a:chExt cx="3173572" cy="225510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B991FC6-0EA6-7632-8D42-94E50C7DC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18515"/>
              <a:stretch>
                <a:fillRect/>
              </a:stretch>
            </p:blipFill>
            <p:spPr>
              <a:xfrm>
                <a:off x="7763016" y="2062097"/>
                <a:ext cx="3173572" cy="194732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7B1BC1-3417-5969-6DE6-14C3E70A28E4}"/>
                  </a:ext>
                </a:extLst>
              </p:cNvPr>
              <p:cNvSpPr txBox="1"/>
              <p:nvPr/>
            </p:nvSpPr>
            <p:spPr>
              <a:xfrm>
                <a:off x="8349681" y="4009426"/>
                <a:ext cx="20002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Rule-Base</a:t>
                </a:r>
                <a:endParaRPr lang="ko-KR" altLang="en-US" sz="1400" dirty="0"/>
              </a:p>
            </p:txBody>
          </p: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2ED0D05-5A0D-6C2C-E4D9-E95FF0C35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1547" y="1194433"/>
            <a:ext cx="1200998" cy="9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4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839BB-CAAE-8B47-C4F7-6ED07428B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E93678E-6EBC-BD5C-25B1-9462B02ED01D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중간 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A.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Base RL Agent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cs typeface="Arial" panose="020B0604020202020204" pitchFamily="34" charset="0"/>
              </a:rPr>
              <a:t>Toy CTF (Capture The Flag)</a:t>
            </a:r>
            <a:endParaRPr lang="ko-KR" altLang="en-US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AA57A-0927-AC8D-FBD9-DCB04917E169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D88E21-C6D2-A926-559C-259E4AAC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85" y="944526"/>
            <a:ext cx="7277375" cy="573839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1FDAA06-6E29-A248-6A42-B8D243FC2FC3}"/>
              </a:ext>
            </a:extLst>
          </p:cNvPr>
          <p:cNvGrpSpPr/>
          <p:nvPr/>
        </p:nvGrpSpPr>
        <p:grpSpPr>
          <a:xfrm>
            <a:off x="224189" y="2494675"/>
            <a:ext cx="4456441" cy="2941515"/>
            <a:chOff x="179167" y="2656848"/>
            <a:chExt cx="4456441" cy="294151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FD8B9E-C234-4FEE-8032-A41287FF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167" y="2656848"/>
              <a:ext cx="4456441" cy="28285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C1DFAA-C166-FF34-619A-BD0FB0BBA230}"/>
                </a:ext>
              </a:extLst>
            </p:cNvPr>
            <p:cNvSpPr txBox="1"/>
            <p:nvPr/>
          </p:nvSpPr>
          <p:spPr>
            <a:xfrm>
              <a:off x="954431" y="5279893"/>
              <a:ext cx="2963679" cy="318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Simulation Environment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2796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83E40-C86F-1480-F244-F25280C7C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6EB8E-4BBB-39B1-CB52-DA659B9A0EEC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중간 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B. RL + LLM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Ollama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프레임워크를 이용하도록 변경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Random +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경량화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LLM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을 통한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PoC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D70B5-4944-6659-BDCA-B1E0A956B63D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5F2CBB-CFB5-3305-17A1-6C3015EA90D7}"/>
              </a:ext>
            </a:extLst>
          </p:cNvPr>
          <p:cNvGrpSpPr/>
          <p:nvPr/>
        </p:nvGrpSpPr>
        <p:grpSpPr>
          <a:xfrm>
            <a:off x="328124" y="5453315"/>
            <a:ext cx="11535753" cy="771927"/>
            <a:chOff x="230308" y="5453315"/>
            <a:chExt cx="11535753" cy="7719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4F9DEA-0214-0781-EE0D-01233492A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261"/>
            <a:stretch>
              <a:fillRect/>
            </a:stretch>
          </p:blipFill>
          <p:spPr>
            <a:xfrm>
              <a:off x="5603808" y="5453315"/>
              <a:ext cx="2594643" cy="71319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C074E0A-3FB3-ECDE-5057-C6C9BA71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857" t="12542"/>
            <a:stretch>
              <a:fillRect/>
            </a:stretch>
          </p:blipFill>
          <p:spPr>
            <a:xfrm>
              <a:off x="230308" y="5453315"/>
              <a:ext cx="2654127" cy="69633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B810D65-202B-5897-C828-DBE1157AE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91"/>
            <a:stretch>
              <a:fillRect/>
            </a:stretch>
          </p:blipFill>
          <p:spPr>
            <a:xfrm>
              <a:off x="2911082" y="5453315"/>
              <a:ext cx="2639431" cy="77192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6D8F91-22ED-415A-8BD6-11DC95250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461" y="5511242"/>
              <a:ext cx="3583600" cy="656074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231AD0-95F4-1DC1-E624-8E17B268C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35353"/>
              </p:ext>
            </p:extLst>
          </p:nvPr>
        </p:nvGraphicFramePr>
        <p:xfrm>
          <a:off x="230308" y="2812742"/>
          <a:ext cx="11731384" cy="1844040"/>
        </p:xfrm>
        <a:graphic>
          <a:graphicData uri="http://schemas.openxmlformats.org/drawingml/2006/table">
            <a:tbl>
              <a:tblPr/>
              <a:tblGrid>
                <a:gridCol w="1389701">
                  <a:extLst>
                    <a:ext uri="{9D8B030D-6E8A-4147-A177-3AD203B41FA5}">
                      <a16:colId xmlns:a16="http://schemas.microsoft.com/office/drawing/2014/main" val="4105088755"/>
                    </a:ext>
                  </a:extLst>
                </a:gridCol>
                <a:gridCol w="1689736">
                  <a:extLst>
                    <a:ext uri="{9D8B030D-6E8A-4147-A177-3AD203B41FA5}">
                      <a16:colId xmlns:a16="http://schemas.microsoft.com/office/drawing/2014/main" val="37666420"/>
                    </a:ext>
                  </a:extLst>
                </a:gridCol>
                <a:gridCol w="1648740">
                  <a:extLst>
                    <a:ext uri="{9D8B030D-6E8A-4147-A177-3AD203B41FA5}">
                      <a16:colId xmlns:a16="http://schemas.microsoft.com/office/drawing/2014/main" val="1758862873"/>
                    </a:ext>
                  </a:extLst>
                </a:gridCol>
                <a:gridCol w="1669238">
                  <a:extLst>
                    <a:ext uri="{9D8B030D-6E8A-4147-A177-3AD203B41FA5}">
                      <a16:colId xmlns:a16="http://schemas.microsoft.com/office/drawing/2014/main" val="3358243482"/>
                    </a:ext>
                  </a:extLst>
                </a:gridCol>
                <a:gridCol w="1665243">
                  <a:extLst>
                    <a:ext uri="{9D8B030D-6E8A-4147-A177-3AD203B41FA5}">
                      <a16:colId xmlns:a16="http://schemas.microsoft.com/office/drawing/2014/main" val="4250972724"/>
                    </a:ext>
                  </a:extLst>
                </a:gridCol>
                <a:gridCol w="1834363">
                  <a:extLst>
                    <a:ext uri="{9D8B030D-6E8A-4147-A177-3AD203B41FA5}">
                      <a16:colId xmlns:a16="http://schemas.microsoft.com/office/drawing/2014/main" val="3140960951"/>
                    </a:ext>
                  </a:extLst>
                </a:gridCol>
                <a:gridCol w="1834363">
                  <a:extLst>
                    <a:ext uri="{9D8B030D-6E8A-4147-A177-3AD203B41FA5}">
                      <a16:colId xmlns:a16="http://schemas.microsoft.com/office/drawing/2014/main" val="3125191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+mn-ea"/>
                          <a:ea typeface="+mn-ea"/>
                        </a:rPr>
                        <a:t>Model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 err="1">
                          <a:effectLst/>
                          <a:latin typeface="+mn-ea"/>
                          <a:ea typeface="+mn-ea"/>
                        </a:rPr>
                        <a:t>CyberBattleSim</a:t>
                      </a:r>
                      <a:endParaRPr lang="en-US" sz="16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+mn-ea"/>
                          <a:ea typeface="+mn-ea"/>
                        </a:rPr>
                        <a:t>Chain2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1" dirty="0" err="1">
                          <a:effectLst/>
                          <a:latin typeface="+mn-ea"/>
                          <a:ea typeface="+mn-ea"/>
                        </a:rPr>
                        <a:t>CyberBattleSim</a:t>
                      </a:r>
                      <a:endParaRPr lang="en-US" altLang="ko-KR" sz="16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ko-KR" sz="1600" b="1" dirty="0">
                          <a:effectLst/>
                          <a:latin typeface="+mn-ea"/>
                          <a:ea typeface="+mn-ea"/>
                        </a:rPr>
                        <a:t>Chain4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1" dirty="0" err="1">
                          <a:effectLst/>
                          <a:latin typeface="+mn-ea"/>
                          <a:ea typeface="+mn-ea"/>
                        </a:rPr>
                        <a:t>CyberBattleSim</a:t>
                      </a:r>
                      <a:endParaRPr lang="en-US" altLang="ko-KR" sz="16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ko-KR" sz="1600" b="1" dirty="0">
                          <a:effectLst/>
                          <a:latin typeface="+mn-ea"/>
                          <a:ea typeface="+mn-ea"/>
                        </a:rPr>
                        <a:t>Chain10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b="1" dirty="0" err="1">
                          <a:effectLst/>
                          <a:latin typeface="+mn-ea"/>
                          <a:ea typeface="+mn-ea"/>
                        </a:rPr>
                        <a:t>CyberBattleCTF</a:t>
                      </a:r>
                      <a:endParaRPr lang="en-US" altLang="ko-KR" sz="16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ko-KR" sz="1600" b="1" dirty="0">
                          <a:effectLst/>
                          <a:latin typeface="+mn-ea"/>
                          <a:ea typeface="+mn-ea"/>
                        </a:rPr>
                        <a:t>Tiny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 err="1">
                          <a:effectLst/>
                          <a:latin typeface="+mn-ea"/>
                          <a:ea typeface="+mn-ea"/>
                        </a:rPr>
                        <a:t>CyberBattleCTF</a:t>
                      </a:r>
                      <a:endParaRPr lang="en-US" sz="16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  <a:latin typeface="+mn-ea"/>
                          <a:ea typeface="+mn-ea"/>
                        </a:rPr>
                        <a:t>Toy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>
                          <a:effectLst/>
                          <a:latin typeface="+mn-ea"/>
                          <a:ea typeface="+mn-ea"/>
                        </a:rPr>
                        <a:t>시간</a:t>
                      </a:r>
                      <a:endParaRPr lang="en-US" sz="16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5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Random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3/4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2/6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2/12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1/2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2/12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5m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62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Llama 3.1 8B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3/4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2/6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3/12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1/2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3/12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25h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011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Qwen 2.5 7B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3/4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2/6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3/12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1/2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3/12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25h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23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</a:rPr>
                        <a:t>Mistral 7B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3/4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2/6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3/12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>
                          <a:effectLst/>
                          <a:latin typeface="+mn-ea"/>
                          <a:ea typeface="+mn-ea"/>
                        </a:rPr>
                        <a:t>1/2</a:t>
                      </a:r>
                      <a:endParaRPr lang="en-US" altLang="ko-KR" sz="16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3/12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 dirty="0">
                          <a:effectLst/>
                          <a:latin typeface="+mn-ea"/>
                          <a:ea typeface="+mn-ea"/>
                        </a:rPr>
                        <a:t>25h</a:t>
                      </a:r>
                    </a:p>
                  </a:txBody>
                  <a:tcPr marL="82550" marR="82550" marT="38100" marB="38100" anchor="ctr">
                    <a:lnL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48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600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6E8D61-B5B8-8091-71F3-06D79D77EED0}"/>
              </a:ext>
            </a:extLst>
          </p:cNvPr>
          <p:cNvSpPr txBox="1"/>
          <p:nvPr/>
        </p:nvSpPr>
        <p:spPr>
          <a:xfrm>
            <a:off x="4330129" y="4687712"/>
            <a:ext cx="3531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각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LLM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모델의 침해 노드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전체 노드 표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6337B-CE98-0244-0818-1E17E04AB8FC}"/>
              </a:ext>
            </a:extLst>
          </p:cNvPr>
          <p:cNvSpPr txBox="1"/>
          <p:nvPr/>
        </p:nvSpPr>
        <p:spPr>
          <a:xfrm>
            <a:off x="4320264" y="6225242"/>
            <a:ext cx="3531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Ollama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모델</a:t>
            </a:r>
            <a:endParaRPr lang="ko-KR" altLang="en-US" sz="14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68F3815-6CFC-2AD3-DC6D-CDDA4BA52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444042"/>
              </p:ext>
            </p:extLst>
          </p:nvPr>
        </p:nvGraphicFramePr>
        <p:xfrm>
          <a:off x="7852006" y="1034349"/>
          <a:ext cx="3798484" cy="10972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63893">
                  <a:extLst>
                    <a:ext uri="{9D8B030D-6E8A-4147-A177-3AD203B41FA5}">
                      <a16:colId xmlns:a16="http://schemas.microsoft.com/office/drawing/2014/main" val="905473"/>
                    </a:ext>
                  </a:extLst>
                </a:gridCol>
                <a:gridCol w="3134591">
                  <a:extLst>
                    <a:ext uri="{9D8B030D-6E8A-4147-A177-3AD203B41FA5}">
                      <a16:colId xmlns:a16="http://schemas.microsoft.com/office/drawing/2014/main" val="22953301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OS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Ubuntu 20.04.6 LTS (Focal)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554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Kernel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5.19.0-40-generic (PREEMPT_DYNAMIC)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538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CPU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Intel Core i5-11400 (11th Gen)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85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GPU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None</a:t>
                      </a:r>
                      <a:endParaRPr 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89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42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32E63-0A4D-C753-3A88-DE6CCFE1D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B4951AD-F9F9-B681-C60A-492A5E4A2D58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토론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추후 계획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1) RL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+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LLM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모델 성능 개선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RL: DQL,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DRQN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으로 대체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LLM: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최신 모델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Full Weight (~200GB)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사용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2) Automotive Topology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환경 구성 </a:t>
            </a:r>
            <a:endParaRPr lang="en-US" altLang="ko-KR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CyberbattleSim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을 이용하여 차량 네트워크 환경 구성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3) Automotive Topology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공격 경로 분석</a:t>
            </a:r>
            <a:endParaRPr lang="en-US" altLang="ko-KR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CarVal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결과와 비교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D6968-837D-7F87-F47D-6B70F0BCA091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CEB461-9580-E392-D10A-72DB4B5F4127}"/>
              </a:ext>
            </a:extLst>
          </p:cNvPr>
          <p:cNvGrpSpPr/>
          <p:nvPr/>
        </p:nvGrpSpPr>
        <p:grpSpPr>
          <a:xfrm>
            <a:off x="383283" y="4368576"/>
            <a:ext cx="6556061" cy="2288628"/>
            <a:chOff x="152272" y="4011979"/>
            <a:chExt cx="6819339" cy="246496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33672D-0AEA-579A-79A7-CABE7A3C709B}"/>
                </a:ext>
              </a:extLst>
            </p:cNvPr>
            <p:cNvGrpSpPr/>
            <p:nvPr/>
          </p:nvGrpSpPr>
          <p:grpSpPr>
            <a:xfrm>
              <a:off x="3210164" y="4027034"/>
              <a:ext cx="3761447" cy="2364356"/>
              <a:chOff x="179167" y="2656848"/>
              <a:chExt cx="4456441" cy="294151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294C5EE-763F-55B8-DB04-C051A4A75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167" y="2656848"/>
                <a:ext cx="4456441" cy="282857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70E5EB-4785-9F54-92EF-6F6B7E2FD139}"/>
                  </a:ext>
                </a:extLst>
              </p:cNvPr>
              <p:cNvSpPr txBox="1"/>
              <p:nvPr/>
            </p:nvSpPr>
            <p:spPr>
              <a:xfrm>
                <a:off x="954431" y="5279893"/>
                <a:ext cx="2963679" cy="3184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Simulation Environment</a:t>
                </a:r>
                <a:endParaRPr lang="ko-KR" altLang="en-US" sz="1400" dirty="0"/>
              </a:p>
            </p:txBody>
          </p:sp>
        </p:grp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592BB4B4-E24C-10B3-E112-2A82006B2623}"/>
                </a:ext>
              </a:extLst>
            </p:cNvPr>
            <p:cNvSpPr/>
            <p:nvPr/>
          </p:nvSpPr>
          <p:spPr>
            <a:xfrm>
              <a:off x="2653757" y="5088249"/>
              <a:ext cx="336237" cy="24192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D9F4C2-E4C7-9D01-71D2-ED7F113E6F84}"/>
                </a:ext>
              </a:extLst>
            </p:cNvPr>
            <p:cNvGrpSpPr/>
            <p:nvPr/>
          </p:nvGrpSpPr>
          <p:grpSpPr>
            <a:xfrm>
              <a:off x="152272" y="4011979"/>
              <a:ext cx="2501485" cy="2464962"/>
              <a:chOff x="152272" y="4011979"/>
              <a:chExt cx="2501485" cy="246496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AFF7E1C4-484B-E2ED-7D0F-633372335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942" t="12360" r="84356" b="27456"/>
              <a:stretch>
                <a:fillRect/>
              </a:stretch>
            </p:blipFill>
            <p:spPr>
              <a:xfrm>
                <a:off x="419430" y="4011979"/>
                <a:ext cx="1967169" cy="215253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B188A0-9FD6-B44C-6F33-B1BFCB559984}"/>
                  </a:ext>
                </a:extLst>
              </p:cNvPr>
              <p:cNvSpPr txBox="1"/>
              <p:nvPr/>
            </p:nvSpPr>
            <p:spPr>
              <a:xfrm>
                <a:off x="152272" y="6169164"/>
                <a:ext cx="25014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Tesla Model S Topology</a:t>
                </a:r>
                <a:endParaRPr lang="ko-KR" altLang="en-US" sz="1400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09419D-7BC7-A8FD-BA0E-2CAA8382AB19}"/>
              </a:ext>
            </a:extLst>
          </p:cNvPr>
          <p:cNvGrpSpPr/>
          <p:nvPr/>
        </p:nvGrpSpPr>
        <p:grpSpPr>
          <a:xfrm>
            <a:off x="7647167" y="946192"/>
            <a:ext cx="3707760" cy="5735057"/>
            <a:chOff x="6939344" y="909410"/>
            <a:chExt cx="3707760" cy="573505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53C4743-1656-8676-392D-7EE266A98E8F}"/>
                </a:ext>
              </a:extLst>
            </p:cNvPr>
            <p:cNvGrpSpPr/>
            <p:nvPr/>
          </p:nvGrpSpPr>
          <p:grpSpPr>
            <a:xfrm>
              <a:off x="6939344" y="909410"/>
              <a:ext cx="3699847" cy="2219346"/>
              <a:chOff x="6939344" y="909410"/>
              <a:chExt cx="3699847" cy="2219346"/>
            </a:xfrm>
          </p:grpSpPr>
          <p:pic>
            <p:nvPicPr>
              <p:cNvPr id="1026" name="Picture 2" descr="논문 리뷰] Deep Recurrent Q-Learning for Partially Observable MDPs (DRQN) —  LimePencil's Log">
                <a:extLst>
                  <a:ext uri="{FF2B5EF4-FFF2-40B4-BE49-F238E27FC236}">
                    <a16:creationId xmlns:a16="http://schemas.microsoft.com/office/drawing/2014/main" id="{3B8FD13F-2EDB-2C73-E15B-3D98A61878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9344" y="909410"/>
                <a:ext cx="3699847" cy="1990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828996-FBB3-62B0-322F-6C9010B7FF1E}"/>
                  </a:ext>
                </a:extLst>
              </p:cNvPr>
              <p:cNvSpPr txBox="1"/>
              <p:nvPr/>
            </p:nvSpPr>
            <p:spPr>
              <a:xfrm>
                <a:off x="8118331" y="2820979"/>
                <a:ext cx="13418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DRQN</a:t>
                </a:r>
                <a:endParaRPr lang="ko-KR" altLang="en-US" sz="1400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1D5CEDB-EA40-738F-2599-F85FF35EE118}"/>
                </a:ext>
              </a:extLst>
            </p:cNvPr>
            <p:cNvGrpSpPr/>
            <p:nvPr/>
          </p:nvGrpSpPr>
          <p:grpSpPr>
            <a:xfrm>
              <a:off x="7151013" y="3068271"/>
              <a:ext cx="3496091" cy="3576196"/>
              <a:chOff x="7151013" y="3068271"/>
              <a:chExt cx="3496091" cy="357619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CCAEFAA9-8DF7-ED41-D5EE-06F21701F26E}"/>
                  </a:ext>
                </a:extLst>
              </p:cNvPr>
              <p:cNvGrpSpPr/>
              <p:nvPr/>
            </p:nvGrpSpPr>
            <p:grpSpPr>
              <a:xfrm>
                <a:off x="7151013" y="3068271"/>
                <a:ext cx="3496091" cy="3303173"/>
                <a:chOff x="6798240" y="1196331"/>
                <a:chExt cx="5094897" cy="476995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EA62EA53-C805-7C90-E937-32CED3F9D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98240" y="1196331"/>
                  <a:ext cx="4926121" cy="1557332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45A7290D-DDFB-172C-EF7E-B02AD30E5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8240" y="2828274"/>
                  <a:ext cx="4926121" cy="1458248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F36E4E79-FA3A-EE89-058D-7B77C61EAA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8240" y="4361133"/>
                  <a:ext cx="5094897" cy="1605153"/>
                </a:xfrm>
                <a:prstGeom prst="rect">
                  <a:avLst/>
                </a:prstGeom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70863F95-48E6-381A-4D27-DDB3F2C6D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8240" y="4361133"/>
                  <a:ext cx="5094897" cy="1605153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482C90-6963-7D65-E1C8-302CA1045693}"/>
                  </a:ext>
                </a:extLst>
              </p:cNvPr>
              <p:cNvSpPr txBox="1"/>
              <p:nvPr/>
            </p:nvSpPr>
            <p:spPr>
              <a:xfrm>
                <a:off x="8228122" y="6336690"/>
                <a:ext cx="13418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+mn-ea"/>
                    <a:cs typeface="Arial" panose="020B0604020202020204" pitchFamily="34" charset="0"/>
                  </a:rPr>
                  <a:t>LLM</a:t>
                </a:r>
                <a:endParaRPr lang="ko-KR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078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E646D-CE13-10C3-696C-5983368D7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DE7AC33-C7A1-722C-94A2-0E6D0A57787C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토론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예상 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LLM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Agent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기반으로 차량 내부 네트워크 공격 경로 자동 생성</a:t>
            </a:r>
            <a:r>
              <a:rPr lang="en-US" altLang="ko-KR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및 </a:t>
            </a:r>
            <a:r>
              <a:rPr lang="ko-KR" altLang="en-US" sz="20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레포트</a:t>
            </a:r>
            <a:r>
              <a:rPr lang="ko-KR" altLang="en-US" sz="2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작성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A0B76-CFFB-BB58-9D0C-F752828F57B6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56F215-2143-57FF-778C-F3F734342282}"/>
              </a:ext>
            </a:extLst>
          </p:cNvPr>
          <p:cNvGrpSpPr/>
          <p:nvPr/>
        </p:nvGrpSpPr>
        <p:grpSpPr>
          <a:xfrm>
            <a:off x="609033" y="2018139"/>
            <a:ext cx="10792308" cy="4044688"/>
            <a:chOff x="609033" y="2121164"/>
            <a:chExt cx="10792308" cy="40446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EC2139-7CE2-E73F-1959-20943948E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0452"/>
            <a:stretch>
              <a:fillRect/>
            </a:stretch>
          </p:blipFill>
          <p:spPr>
            <a:xfrm>
              <a:off x="609033" y="2376340"/>
              <a:ext cx="7190466" cy="353433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2C1472-16C1-F8F4-9CAB-4A598C23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6623" y="2121164"/>
              <a:ext cx="4144718" cy="404468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281BE7A-2D98-8B98-F00A-D227EF6519F9}"/>
              </a:ext>
            </a:extLst>
          </p:cNvPr>
          <p:cNvSpPr txBox="1"/>
          <p:nvPr/>
        </p:nvSpPr>
        <p:spPr>
          <a:xfrm>
            <a:off x="4178678" y="6141166"/>
            <a:ext cx="3653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내부 네트워크 공격 경로 및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레포트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7864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B7124-915A-E57E-D4F8-99E2A961A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BEDFE0-A7C5-02A7-8457-0D45FA38E543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목차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문제정의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방법론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중간 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토론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4BEF7-6B05-67DC-417A-9A44CE661D3C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60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A3AB-9954-D748-54F3-C04AC539B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B593023-0A51-0B25-C34F-FDFE156FCD9A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문제정의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연결성 확대로 사이버 공격 표면이 증가하고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Mobile, Cloud,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EV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Charger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등으로 다변화되고 있다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취약점은 지속적으로 증가하는 추세이며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2024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년에는 총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530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건의 취약점이 보고되었다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44EE5-22E0-A3D5-8E62-A31ADEF8D50A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64CBF-C363-4ADE-9EA3-D8B15BAA8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0" y="2385055"/>
            <a:ext cx="5145624" cy="3907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B13D3-CA52-E30B-1E6B-F34D6588D1ED}"/>
              </a:ext>
            </a:extLst>
          </p:cNvPr>
          <p:cNvSpPr txBox="1"/>
          <p:nvPr/>
        </p:nvSpPr>
        <p:spPr>
          <a:xfrm>
            <a:off x="7681758" y="6245453"/>
            <a:ext cx="2101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차량 취약점 발생 추이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A16011-0BE8-4B72-EBD0-2B2612FB2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34" y="2257057"/>
            <a:ext cx="6505659" cy="40171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EF3EBB-DDB5-970A-95C8-A790B7A9628B}"/>
              </a:ext>
            </a:extLst>
          </p:cNvPr>
          <p:cNvSpPr/>
          <p:nvPr/>
        </p:nvSpPr>
        <p:spPr>
          <a:xfrm>
            <a:off x="8414910" y="2580363"/>
            <a:ext cx="3278137" cy="20704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6F5B3E-5918-9D76-6041-D01F1E15333F}"/>
              </a:ext>
            </a:extLst>
          </p:cNvPr>
          <p:cNvSpPr txBox="1"/>
          <p:nvPr/>
        </p:nvSpPr>
        <p:spPr>
          <a:xfrm>
            <a:off x="1627402" y="6295634"/>
            <a:ext cx="2558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공격 표면 예시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184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A739F-5305-7E29-1046-FC4EFCCFD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2928A27-53AC-1C75-4BA1-7D083504B603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문제정의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사이버보안 위협 대응을 위해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UNECE WP.29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UN R155 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사이버보안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CSMS)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규정을 채택하였고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ISO/SAE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는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21434 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자동차 사이버보안 엔지니어링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표준을 제정하였다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양산 차량은 보안 활동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예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TARA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을 포함한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CSMS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근거로 형식승인을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(VTA)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획득해야 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78A5B-2C07-A570-A490-F950425D3E2A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96E3FA-7551-7836-EFFD-88796DAE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4" y="3249825"/>
            <a:ext cx="5749446" cy="2677881"/>
          </a:xfrm>
          <a:prstGeom prst="rect">
            <a:avLst/>
          </a:prstGeom>
        </p:spPr>
      </p:pic>
      <p:pic>
        <p:nvPicPr>
          <p:cNvPr id="1026" name="Picture 2" descr="UNECE R155">
            <a:extLst>
              <a:ext uri="{FF2B5EF4-FFF2-40B4-BE49-F238E27FC236}">
                <a16:creationId xmlns:a16="http://schemas.microsoft.com/office/drawing/2014/main" id="{3E66A5FD-8B6B-F9FD-BDAC-F5E1CF8B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422" y="2968372"/>
            <a:ext cx="5801686" cy="324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B5D72-3FD9-76C1-A9AD-5855924D2172}"/>
              </a:ext>
            </a:extLst>
          </p:cNvPr>
          <p:cNvSpPr txBox="1"/>
          <p:nvPr/>
        </p:nvSpPr>
        <p:spPr>
          <a:xfrm>
            <a:off x="1874636" y="5927706"/>
            <a:ext cx="2558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사이버보안 위협 예시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F4EC5-7403-2457-6F4F-928DDE3E7B38}"/>
              </a:ext>
            </a:extLst>
          </p:cNvPr>
          <p:cNvSpPr txBox="1"/>
          <p:nvPr/>
        </p:nvSpPr>
        <p:spPr>
          <a:xfrm>
            <a:off x="7785044" y="5926217"/>
            <a:ext cx="2558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사이버보안 법규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577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D80C0-52ED-CE59-7B84-2FDA9A4E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0A61A2-B653-31F0-75CC-8AFA2D70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85" y="2718174"/>
            <a:ext cx="6107052" cy="15056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F25375A-33D9-6500-8435-7628D850C544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문제정의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개발 관점에서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TARA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는 설계 과정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Pentest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는 검증 과정에서 진행된다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각 보안 활동 모두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Attack Path Analysis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진행하지만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결과에는 차이가 있다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TARA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분석에서 실제 환경과의 차이를 줄이고자 자동화 스크립트 기반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예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CarVal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방법을 제안한다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하지만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이는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시뮬레이션 환경을 도입하지 않는다는 한계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가 있다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85032-202D-EDCE-7A7D-DFDA22C7A2F1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050" name="Picture 2" descr="ASPICE와 앞으로의 차량 SW 개발 프로세스에 대한 고찰 | HMG Developers">
            <a:extLst>
              <a:ext uri="{FF2B5EF4-FFF2-40B4-BE49-F238E27FC236}">
                <a16:creationId xmlns:a16="http://schemas.microsoft.com/office/drawing/2014/main" id="{67B59DD9-0B64-A518-634D-AC6D2E1E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50" y="2923995"/>
            <a:ext cx="5170958" cy="34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29E822-4BF8-7D28-465B-A7645DF028D0}"/>
              </a:ext>
            </a:extLst>
          </p:cNvPr>
          <p:cNvSpPr txBox="1"/>
          <p:nvPr/>
        </p:nvSpPr>
        <p:spPr>
          <a:xfrm>
            <a:off x="511226" y="6312743"/>
            <a:ext cx="4595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SW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개발 프로세스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(ASPICE)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29EED-0DEE-06B0-40FF-1B384F76A0EF}"/>
              </a:ext>
            </a:extLst>
          </p:cNvPr>
          <p:cNvSpPr txBox="1"/>
          <p:nvPr/>
        </p:nvSpPr>
        <p:spPr>
          <a:xfrm>
            <a:off x="6542109" y="4267728"/>
            <a:ext cx="4595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CarVal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(IEEE S&amp;P 2025)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DE0052-3861-D0B3-831B-1A43DCC6D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58" y="4575505"/>
            <a:ext cx="5688006" cy="1818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6D46EF-7689-E439-DB85-6D69A08D4957}"/>
              </a:ext>
            </a:extLst>
          </p:cNvPr>
          <p:cNvSpPr txBox="1"/>
          <p:nvPr/>
        </p:nvSpPr>
        <p:spPr>
          <a:xfrm>
            <a:off x="6490159" y="6408771"/>
            <a:ext cx="4595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TARA HEAVNES 2.0 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1335B7-99EB-A3BB-6D7E-BC07D9B33BFA}"/>
              </a:ext>
            </a:extLst>
          </p:cNvPr>
          <p:cNvSpPr/>
          <p:nvPr/>
        </p:nvSpPr>
        <p:spPr>
          <a:xfrm>
            <a:off x="10590756" y="2923994"/>
            <a:ext cx="989556" cy="2865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BACEE2-3072-62BB-63E2-477ABE428C72}"/>
              </a:ext>
            </a:extLst>
          </p:cNvPr>
          <p:cNvSpPr/>
          <p:nvPr/>
        </p:nvSpPr>
        <p:spPr>
          <a:xfrm>
            <a:off x="8743167" y="5860282"/>
            <a:ext cx="663880" cy="3338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4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FA2D2-CC71-D1B2-C15B-BFC171388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F2CC17-9747-CC42-DA3B-F3ADF39876C2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CyberBattleSim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Network Graph: G(node: machine type, edge: connection protocol)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Vulnerabilities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F4A08-BBDD-6D1C-24AC-E6695224D308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DE3894-670F-00A2-7B0C-ACE3A8AD706A}"/>
              </a:ext>
            </a:extLst>
          </p:cNvPr>
          <p:cNvGrpSpPr/>
          <p:nvPr/>
        </p:nvGrpSpPr>
        <p:grpSpPr>
          <a:xfrm>
            <a:off x="2450328" y="2509819"/>
            <a:ext cx="7291345" cy="4167629"/>
            <a:chOff x="2450328" y="2509819"/>
            <a:chExt cx="7291345" cy="41676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D802C5-63B8-60E2-2A00-FDEA4F713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0328" y="2509819"/>
              <a:ext cx="7291345" cy="38598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219E27-D060-4D90-5954-52C3E4831DFF}"/>
                </a:ext>
              </a:extLst>
            </p:cNvPr>
            <p:cNvSpPr txBox="1"/>
            <p:nvPr/>
          </p:nvSpPr>
          <p:spPr>
            <a:xfrm>
              <a:off x="3798498" y="6369671"/>
              <a:ext cx="45950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시뮬레이션 기반 공격 경로 분석 예시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388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BA1CC-2C17-039C-D0E6-C4A9B93E0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D0D33DB-26CC-45E9-6BDF-6F93595D054C}"/>
              </a:ext>
            </a:extLst>
          </p:cNvPr>
          <p:cNvGrpSpPr/>
          <p:nvPr/>
        </p:nvGrpSpPr>
        <p:grpSpPr>
          <a:xfrm>
            <a:off x="1825433" y="1965888"/>
            <a:ext cx="8541134" cy="4757671"/>
            <a:chOff x="1638145" y="1965888"/>
            <a:chExt cx="8541134" cy="47576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FB056D-1F58-3258-0136-6566E23D5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0010"/>
            <a:stretch>
              <a:fillRect/>
            </a:stretch>
          </p:blipFill>
          <p:spPr>
            <a:xfrm>
              <a:off x="1692427" y="1965888"/>
              <a:ext cx="8432571" cy="189053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F12F6E-4EE2-0731-CE17-84E12BBF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925"/>
            <a:stretch>
              <a:fillRect/>
            </a:stretch>
          </p:blipFill>
          <p:spPr>
            <a:xfrm>
              <a:off x="1638145" y="3874802"/>
              <a:ext cx="8541134" cy="256215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2586B3-9E05-A839-10EE-EC5DC843082D}"/>
                </a:ext>
              </a:extLst>
            </p:cNvPr>
            <p:cNvSpPr txBox="1"/>
            <p:nvPr/>
          </p:nvSpPr>
          <p:spPr>
            <a:xfrm>
              <a:off x="3408194" y="6415782"/>
              <a:ext cx="5001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차량 내부 네트워크 토폴로지와 취약점 </a:t>
              </a:r>
              <a:r>
                <a:rPr lang="en-US" altLang="ko-KR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(IEEE S&amp;P 2025)</a:t>
              </a:r>
              <a:endParaRPr lang="ko-KR" altLang="en-US" sz="1400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8EA070-3A87-F78D-83CC-8D1BBB377A81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Automotive Topology &amp; services</a:t>
            </a:r>
            <a:r>
              <a:rPr lang="en-US" altLang="ko-KR" baseline="30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(5 OEMs), Automotive Vulnerability</a:t>
            </a:r>
            <a:r>
              <a:rPr lang="en-US" altLang="ko-KR" baseline="30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(127 vulnerabilities)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Revisiting Automotive Attack Surfaces: a Practitioners’ Perspective (IEEE S&amp;P 2025)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7CF16-71DE-A030-C995-96CCD0C7444E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9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44E97-F286-7791-BD0D-D1A58AC1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B391FDB-6B40-0D54-4FEB-602D11B2C686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Automotive Topology &amp; services</a:t>
            </a:r>
            <a:r>
              <a:rPr lang="en-US" altLang="ko-KR" baseline="30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(5 OEMs), Automotive Vulnerability</a:t>
            </a:r>
            <a:r>
              <a:rPr lang="en-US" altLang="ko-KR" baseline="30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(127 vulnerabilities)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Revisiting Automotive Attack Surfaces: a Practitioners’ Perspective (IEEE S&amp;P 2025)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RL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환경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Cyberbattlesim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잘 됨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Automotive Simulator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근데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automotive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에서는 잘 안됨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. node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가 너무 많아서 학습 어렵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LLM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환경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잘 안됨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이미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defenderbench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에서 보여줌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) 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재사용해서 실행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huggingface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에서 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LLM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RL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RL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학습시간 줄이고 성능도 올라감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어떻게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? LLM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에게 물어보기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RL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에 넣기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모르겟으면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 물어봐서 잘되게 만들었다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(rule-based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처럼 대충</a:t>
            </a:r>
            <a:r>
              <a:rPr lang="en-US" altLang="ko-KR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C8793-993C-82C4-0B2E-6486AD0FC795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00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2D228-93AB-5491-F14B-99AFD9196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8926F9E-8334-A6F9-1EB8-44AB45C6B697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방법론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A. Base RL Agent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CyberBattleSim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OpenAI Gym)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Random, Rule-Based, DQL, QTL Agent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학습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B. RL + LLM Agent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DefenderBench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Base RL Agent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LLM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을 도입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C.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차량 데이터 적용</a:t>
            </a:r>
            <a:endParaRPr lang="en-US" altLang="ko-KR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내부 네트워크 토폴로지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취약점 환경 구성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내부 네트워크 공격 경로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도출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625D8-75FC-F242-A8C1-766F40B14573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9C4A5B3-5D40-29D7-B679-B453A38F3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534" y="872792"/>
            <a:ext cx="6062466" cy="38647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E3D31A-7E04-5028-06FD-5767FBF0BB25}"/>
              </a:ext>
            </a:extLst>
          </p:cNvPr>
          <p:cNvSpPr/>
          <p:nvPr/>
        </p:nvSpPr>
        <p:spPr>
          <a:xfrm>
            <a:off x="8079287" y="2467014"/>
            <a:ext cx="713984" cy="20678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ACD811-7A8F-BF91-265C-E674BFF83CEA}"/>
              </a:ext>
            </a:extLst>
          </p:cNvPr>
          <p:cNvGrpSpPr/>
          <p:nvPr/>
        </p:nvGrpSpPr>
        <p:grpSpPr>
          <a:xfrm>
            <a:off x="1496861" y="4815129"/>
            <a:ext cx="8992090" cy="1786982"/>
            <a:chOff x="1753154" y="4709920"/>
            <a:chExt cx="8685692" cy="16218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6D2EB9-F399-D989-3B20-83405F7C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5051"/>
            <a:stretch>
              <a:fillRect/>
            </a:stretch>
          </p:blipFill>
          <p:spPr>
            <a:xfrm>
              <a:off x="1753154" y="4709920"/>
              <a:ext cx="8685692" cy="162181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8E866A9-1D7B-25BD-6B5E-71CDC477531B}"/>
                </a:ext>
              </a:extLst>
            </p:cNvPr>
            <p:cNvSpPr/>
            <p:nvPr/>
          </p:nvSpPr>
          <p:spPr>
            <a:xfrm>
              <a:off x="1910218" y="4845674"/>
              <a:ext cx="8248389" cy="1486058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D799A00-B6A1-3DC4-BDDA-F2A4C74FA9FA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rot="5400000">
            <a:off x="6967786" y="3496215"/>
            <a:ext cx="429855" cy="25071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363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3867</TotalTime>
  <Words>948</Words>
  <Application>Microsoft Office PowerPoint</Application>
  <PresentationFormat>와이드스크린</PresentationFormat>
  <Paragraphs>178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현대하모니 L</vt:lpstr>
      <vt:lpstr>Arial</vt:lpstr>
      <vt:lpstr>Office 테마</vt:lpstr>
      <vt:lpstr>Cybersecurity Agent with Large Language Model for Automotive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Tactile Seminar</dc:title>
  <dc:creator>Sarmad Idrees</dc:creator>
  <cp:lastModifiedBy>hoyeon kim</cp:lastModifiedBy>
  <cp:revision>225</cp:revision>
  <dcterms:created xsi:type="dcterms:W3CDTF">2019-10-24T09:29:19Z</dcterms:created>
  <dcterms:modified xsi:type="dcterms:W3CDTF">2025-12-08T10:12:46Z</dcterms:modified>
</cp:coreProperties>
</file>